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4" r:id="rId4"/>
    <p:sldId id="280" r:id="rId5"/>
    <p:sldId id="265" r:id="rId6"/>
    <p:sldId id="258" r:id="rId7"/>
    <p:sldId id="259" r:id="rId8"/>
    <p:sldId id="261" r:id="rId9"/>
    <p:sldId id="260" r:id="rId10"/>
    <p:sldId id="275" r:id="rId11"/>
    <p:sldId id="277" r:id="rId12"/>
    <p:sldId id="276" r:id="rId13"/>
    <p:sldId id="278" r:id="rId14"/>
    <p:sldId id="279" r:id="rId15"/>
    <p:sldId id="263" r:id="rId16"/>
    <p:sldId id="268" r:id="rId17"/>
    <p:sldId id="269" r:id="rId18"/>
    <p:sldId id="262" r:id="rId19"/>
    <p:sldId id="272" r:id="rId20"/>
    <p:sldId id="273" r:id="rId21"/>
    <p:sldId id="274" r:id="rId22"/>
    <p:sldId id="271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S" initials="MS" lastIdx="3" clrIdx="0">
    <p:extLst>
      <p:ext uri="{19B8F6BF-5375-455C-9EA6-DF929625EA0E}">
        <p15:presenceInfo xmlns:p15="http://schemas.microsoft.com/office/powerpoint/2012/main" userId="M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Relationship Id="rId9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nstwa.com/kanad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4" b="8778"/>
          <a:stretch/>
        </p:blipFill>
        <p:spPr>
          <a:xfrm>
            <a:off x="-1" y="6031"/>
            <a:ext cx="12192001" cy="685196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019926" y="-2"/>
            <a:ext cx="6236808" cy="685800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300" b="1" dirty="0" smtClean="0"/>
              <a:t>Kanada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/>
              <a:t/>
            </a:r>
            <a:br>
              <a:rPr lang="pl-PL" sz="3600" b="1" dirty="0"/>
            </a:br>
            <a:r>
              <a:rPr lang="pl-PL" sz="3200" dirty="0" smtClean="0"/>
              <a:t> </a:t>
            </a:r>
            <a:br>
              <a:rPr lang="pl-PL" sz="3200" dirty="0" smtClean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 środowisko przyrodnicze, </a:t>
            </a:r>
            <a:br>
              <a:rPr lang="pl-PL" sz="3200" dirty="0" smtClean="0"/>
            </a:br>
            <a:r>
              <a:rPr lang="pl-PL" sz="3200" dirty="0" smtClean="0"/>
              <a:t>a rozwój rolnictwa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89495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85797" y="229850"/>
            <a:ext cx="8582270" cy="6755566"/>
          </a:xfrm>
        </p:spPr>
        <p:txBody>
          <a:bodyPr>
            <a:normAutofit/>
          </a:bodyPr>
          <a:lstStyle/>
          <a:p>
            <a:r>
              <a:rPr lang="pl-PL" dirty="0" smtClean="0"/>
              <a:t>Kanada ma bardzo urozmaiconą linię brzegową.                                           Na Zachodzie wybrzeża są wysokie</a:t>
            </a:r>
            <a:r>
              <a:rPr lang="pl-PL" dirty="0"/>
              <a:t>, z licznymi fiordami </a:t>
            </a:r>
            <a:r>
              <a:rPr lang="pl-PL" dirty="0" smtClean="0"/>
              <a:t>                                      i </a:t>
            </a:r>
            <a:r>
              <a:rPr lang="pl-PL" dirty="0"/>
              <a:t>wyspami, będącymi częścią zanurzonego w oceanie  </a:t>
            </a:r>
            <a:r>
              <a:rPr lang="pl-PL" dirty="0" smtClean="0"/>
              <a:t>                      fragmentu </a:t>
            </a:r>
            <a:r>
              <a:rPr lang="pl-PL" dirty="0"/>
              <a:t>Gór </a:t>
            </a:r>
            <a:r>
              <a:rPr lang="pl-PL" dirty="0" smtClean="0"/>
              <a:t>Nadbrzeżnych.      </a:t>
            </a:r>
          </a:p>
          <a:p>
            <a:r>
              <a:rPr lang="pl-PL" dirty="0" smtClean="0"/>
              <a:t>Stały ląd otacza wiele wysp.                                                                      Największą wyspą tamtejszego archipelagu jest Vancouver.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 </a:t>
            </a:r>
          </a:p>
          <a:p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     Kolejna to Wyspa </a:t>
            </a:r>
            <a:r>
              <a:rPr lang="pl-PL" dirty="0"/>
              <a:t>Królowej </a:t>
            </a:r>
            <a:r>
              <a:rPr lang="pl-PL" dirty="0" smtClean="0"/>
              <a:t>Charlotty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308" y="85471"/>
            <a:ext cx="2675745" cy="1783830"/>
          </a:xfrm>
          <a:prstGeom prst="rect">
            <a:avLst/>
          </a:prstGeom>
        </p:spPr>
      </p:pic>
      <p:pic>
        <p:nvPicPr>
          <p:cNvPr id="7" name="Obraz 6" descr="Vancouver Island Bunsby Islands Marine Provincial Par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08" y="2179061"/>
            <a:ext cx="3268038" cy="2179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Woss Lake Provincial Park glacier lak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717" y="2179061"/>
            <a:ext cx="3293068" cy="219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Znalezione obrazy dla zapytania: wyspa królowej charlott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59" y="4868948"/>
            <a:ext cx="2579081" cy="171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Skarby UNESC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r="9218"/>
          <a:stretch/>
        </p:blipFill>
        <p:spPr bwMode="auto">
          <a:xfrm>
            <a:off x="8412727" y="4868948"/>
            <a:ext cx="1925163" cy="171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Park na cyplu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08" y="4907558"/>
            <a:ext cx="2650107" cy="1677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2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44634" y="364760"/>
            <a:ext cx="5895222" cy="5676275"/>
          </a:xfrm>
        </p:spPr>
        <p:txBody>
          <a:bodyPr/>
          <a:lstStyle/>
          <a:p>
            <a:r>
              <a:rPr lang="pl-PL" dirty="0" smtClean="0"/>
              <a:t>Na północy </a:t>
            </a:r>
            <a:r>
              <a:rPr lang="pl-PL" dirty="0"/>
              <a:t>Kanadyjska Arktyka obejmuje szereg wysp skupionych w Archipelagu Arktycznym. Największymi wyspami tego archipelagu są Ziemia </a:t>
            </a:r>
            <a:r>
              <a:rPr lang="pl-PL" dirty="0" smtClean="0"/>
              <a:t>Baffina, a także wyspy: Wiktorii</a:t>
            </a:r>
            <a:r>
              <a:rPr lang="pl-PL" dirty="0"/>
              <a:t>, Banksa i Wyspy Królowej Elżbiety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Wschodnie wybrzeża są nieco słabiej urozmaicone i niższe. </a:t>
            </a:r>
            <a:r>
              <a:rPr lang="pl-PL" dirty="0" smtClean="0"/>
              <a:t>Główna wyspa to: Nowa </a:t>
            </a:r>
            <a:r>
              <a:rPr lang="pl-PL" dirty="0"/>
              <a:t>Fundlandia</a:t>
            </a:r>
          </a:p>
        </p:txBody>
      </p:sp>
      <p:pic>
        <p:nvPicPr>
          <p:cNvPr id="4" name="Obraz 3" descr="MtAsga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945" y="-1"/>
            <a:ext cx="4487056" cy="320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Kanadyjska wyspa - Nowa Fundlandia - stopniowo pogrąża się w Atlantyku. W ciągu 100 lat wyspa tonie średnio o 30 cm - wynika z badań Norma Catto, geografa z kanadyjskiego uniwersytetu Memorial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57" y="4414820"/>
            <a:ext cx="4150307" cy="233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https://www.wykop.pl/cdn/c3201142/comment_f1mGiYokoMmphmfqk9m3QXvou18ZzAmU,w4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564" y="4403685"/>
            <a:ext cx="3499631" cy="233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Znalezione obrazy dla zapytania: nowa funlan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195" y="4422274"/>
            <a:ext cx="3521167" cy="2330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1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39506" y="289810"/>
            <a:ext cx="10052493" cy="6568190"/>
          </a:xfrm>
        </p:spPr>
        <p:txBody>
          <a:bodyPr>
            <a:normAutofit/>
          </a:bodyPr>
          <a:lstStyle/>
          <a:p>
            <a:r>
              <a:rPr lang="pl-PL" dirty="0" smtClean="0"/>
              <a:t>Po wschodniej części kontynentu znajdują się dwa półwyspy:</a:t>
            </a:r>
          </a:p>
          <a:p>
            <a:pPr marL="0" indent="0">
              <a:buNone/>
            </a:pPr>
            <a:r>
              <a:rPr lang="pl-PL" dirty="0" smtClean="0"/>
              <a:t>Labrador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sz="800" dirty="0" smtClean="0"/>
          </a:p>
          <a:p>
            <a:pPr marL="0" indent="0">
              <a:buNone/>
            </a:pPr>
            <a:endParaRPr lang="pl-PL" sz="800" dirty="0"/>
          </a:p>
          <a:p>
            <a:pPr marL="0" indent="0">
              <a:buNone/>
            </a:pPr>
            <a:r>
              <a:rPr lang="pl-PL" sz="1300" dirty="0" smtClean="0"/>
              <a:t>       </a:t>
            </a:r>
          </a:p>
          <a:p>
            <a:pPr marL="0" indent="0">
              <a:buNone/>
            </a:pPr>
            <a:r>
              <a:rPr lang="pl-PL" sz="1300" dirty="0" smtClean="0"/>
              <a:t>                                                                                                                 Góry </a:t>
            </a:r>
            <a:r>
              <a:rPr lang="pl-PL" sz="1300" dirty="0" err="1" smtClean="0"/>
              <a:t>Torngat</a:t>
            </a:r>
            <a:r>
              <a:rPr lang="pl-PL" sz="1300" dirty="0" smtClean="0"/>
              <a:t> są </a:t>
            </a:r>
            <a:r>
              <a:rPr lang="pl-PL" sz="1300" dirty="0"/>
              <a:t>najwyższym łańcuchem górskim </a:t>
            </a:r>
            <a:r>
              <a:rPr lang="pl-PL" sz="1300" dirty="0" smtClean="0"/>
              <a:t>we</a:t>
            </a:r>
          </a:p>
          <a:p>
            <a:pPr marL="0" indent="0">
              <a:buNone/>
            </a:pPr>
            <a:r>
              <a:rPr lang="pl-PL" sz="1300" dirty="0"/>
              <a:t> </a:t>
            </a:r>
            <a:r>
              <a:rPr lang="pl-PL" sz="1300" dirty="0" smtClean="0"/>
              <a:t>                                                                                                               wschodniej </a:t>
            </a:r>
            <a:r>
              <a:rPr lang="pl-PL" sz="1300" dirty="0"/>
              <a:t>Kanadzie. Nazwa </a:t>
            </a:r>
            <a:r>
              <a:rPr lang="pl-PL" sz="1300" i="1" dirty="0" err="1"/>
              <a:t>Torngat</a:t>
            </a:r>
            <a:r>
              <a:rPr lang="pl-PL" sz="1300" dirty="0"/>
              <a:t> oznacza w </a:t>
            </a:r>
            <a:r>
              <a:rPr lang="pl-PL" sz="1300" dirty="0" smtClean="0"/>
              <a:t>języku</a:t>
            </a:r>
          </a:p>
          <a:p>
            <a:pPr marL="0" indent="0">
              <a:buNone/>
            </a:pPr>
            <a:r>
              <a:rPr lang="pl-PL" sz="1300" dirty="0" smtClean="0"/>
              <a:t>                                                                                                                 </a:t>
            </a:r>
            <a:r>
              <a:rPr lang="pl-PL" sz="1300" dirty="0" err="1" smtClean="0"/>
              <a:t>inuktitut</a:t>
            </a:r>
            <a:r>
              <a:rPr lang="pl-PL" sz="1300" dirty="0" smtClean="0"/>
              <a:t> „miejsce duchów”</a:t>
            </a:r>
          </a:p>
          <a:p>
            <a:pPr marL="0" indent="0">
              <a:buNone/>
            </a:pPr>
            <a:r>
              <a:rPr lang="pl-PL" dirty="0" smtClean="0"/>
              <a:t>i Nowa Szkocja</a:t>
            </a:r>
            <a:endParaRPr lang="pl-PL" dirty="0"/>
          </a:p>
        </p:txBody>
      </p:sp>
      <p:pic>
        <p:nvPicPr>
          <p:cNvPr id="4" name="Obraz 3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81" y="720007"/>
            <a:ext cx="3702571" cy="267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Torngat Mountain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8"/>
          <a:stretch/>
        </p:blipFill>
        <p:spPr bwMode="auto">
          <a:xfrm>
            <a:off x="7344236" y="720007"/>
            <a:ext cx="4044989" cy="2681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Cabot Trail, Park Narodowy Cape Breton Highlands, Nowa Szkocja, Kanad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1" y="4810500"/>
            <a:ext cx="3069219" cy="204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Blue Rock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779" y="4810500"/>
            <a:ext cx="3069221" cy="20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Summerville Beach Provincial Par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181" y="4810499"/>
            <a:ext cx="3069219" cy="204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Lunenbur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558" y="4810499"/>
            <a:ext cx="3069221" cy="2047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52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29448" y="139908"/>
            <a:ext cx="8915400" cy="6718091"/>
          </a:xfrm>
        </p:spPr>
        <p:txBody>
          <a:bodyPr/>
          <a:lstStyle/>
          <a:p>
            <a:r>
              <a:rPr lang="pl-PL" dirty="0" smtClean="0"/>
              <a:t>Zatoki w Kanadzie</a:t>
            </a:r>
          </a:p>
          <a:p>
            <a:pPr marL="0" indent="0">
              <a:buNone/>
            </a:pPr>
            <a:r>
              <a:rPr lang="pl-PL" dirty="0" smtClean="0"/>
              <a:t>Zatoka Hudsona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Zatoka Św. Wawrzyńca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 descr="Znalezione obrazy dla zapytania: zatoka św wawrzyńc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991" y="3711071"/>
            <a:ext cx="4714157" cy="314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Znalezione obrazy dla zapytania: zatoka św wawrzyńc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486" y="3711071"/>
            <a:ext cx="4741561" cy="314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Saint-Augustin, Kanad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460" y="240632"/>
            <a:ext cx="5421092" cy="304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4"/>
          <a:stretch/>
        </p:blipFill>
        <p:spPr>
          <a:xfrm>
            <a:off x="1972991" y="986663"/>
            <a:ext cx="3448727" cy="23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4577" y="259828"/>
            <a:ext cx="11074181" cy="6598171"/>
          </a:xfrm>
        </p:spPr>
        <p:txBody>
          <a:bodyPr>
            <a:normAutofit/>
          </a:bodyPr>
          <a:lstStyle/>
          <a:p>
            <a:r>
              <a:rPr lang="pl-PL" dirty="0" smtClean="0"/>
              <a:t>Jeziora Kanady:																	Jezioro</a:t>
            </a:r>
          </a:p>
          <a:p>
            <a:pPr lvl="8"/>
            <a:r>
              <a:rPr lang="pl-PL" dirty="0" smtClean="0"/>
              <a:t>                                                                                                                                      </a:t>
            </a:r>
            <a:r>
              <a:rPr lang="pl-PL" sz="1800" dirty="0" smtClean="0"/>
              <a:t>Ontario</a:t>
            </a:r>
            <a:endParaRPr lang="pl-PL" sz="1800" dirty="0"/>
          </a:p>
          <a:p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             </a:t>
            </a:r>
          </a:p>
          <a:p>
            <a:pPr marL="0" indent="0">
              <a:buNone/>
            </a:pPr>
            <a:r>
              <a:rPr lang="pl-PL" dirty="0" smtClean="0"/>
              <a:t>Jezioro </a:t>
            </a:r>
            <a:r>
              <a:rPr lang="pl-PL" dirty="0" smtClean="0"/>
              <a:t>Winnipeg                                                                           </a:t>
            </a:r>
            <a:r>
              <a:rPr lang="pl-PL" dirty="0" smtClean="0"/>
              <a:t>Wielkie </a:t>
            </a:r>
            <a:r>
              <a:rPr lang="pl-PL" dirty="0"/>
              <a:t>Jezioro Niedźwiedzie</a:t>
            </a:r>
          </a:p>
          <a:p>
            <a:pPr marL="0" indent="0">
              <a:buNone/>
            </a:pPr>
            <a:r>
              <a:rPr lang="pl-PL" dirty="0" smtClean="0"/>
              <a:t>								</a:t>
            </a:r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Jezioro  Niewolnicze			                   Jezioro Huron                                     Jezioro Górne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Obraz 3" descr="http://zbiorniki-wodne.pl/wp-content/uploads/2015/11/url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28" y="2178629"/>
            <a:ext cx="3525010" cy="209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Jezioro Niedźwiedzi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-624" r="6049" b="624"/>
          <a:stretch/>
        </p:blipFill>
        <p:spPr bwMode="auto">
          <a:xfrm>
            <a:off x="8891337" y="2148977"/>
            <a:ext cx="3300663" cy="2119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Ilustracj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4" y="4554761"/>
            <a:ext cx="4089835" cy="230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54" y="4554762"/>
            <a:ext cx="3493857" cy="232559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404" y="4554762"/>
            <a:ext cx="3940596" cy="232559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9"/>
          <a:stretch/>
        </p:blipFill>
        <p:spPr>
          <a:xfrm>
            <a:off x="3168692" y="24668"/>
            <a:ext cx="2933213" cy="20562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221" y="0"/>
            <a:ext cx="2374232" cy="178067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5" y="2340735"/>
            <a:ext cx="4045333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8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50025" y="618665"/>
            <a:ext cx="8911687" cy="1280890"/>
          </a:xfrm>
        </p:spPr>
        <p:txBody>
          <a:bodyPr/>
          <a:lstStyle/>
          <a:p>
            <a:r>
              <a:rPr lang="pl-PL" dirty="0" smtClean="0"/>
              <a:t>Fauna i flora Kanady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16625" y="1235520"/>
            <a:ext cx="5786062" cy="5622480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Północną część Kanady zajmuje tundra, czyli roślinność karłowata.</a:t>
            </a:r>
          </a:p>
          <a:p>
            <a:r>
              <a:rPr lang="pl-PL" dirty="0"/>
              <a:t>W Kanadzie występuje typowa dla strefy klimatów umiarkowanych chłodnych formacja roślinna, czyli </a:t>
            </a:r>
            <a:r>
              <a:rPr lang="pl-PL" b="1" dirty="0"/>
              <a:t>lasy iglaste (tajga</a:t>
            </a:r>
            <a:r>
              <a:rPr lang="pl-PL" dirty="0"/>
              <a:t>). Charakteryzuje się ona przewagą drzew iglastych takich jak świerki</a:t>
            </a:r>
            <a:r>
              <a:rPr lang="pl-PL" dirty="0" smtClean="0"/>
              <a:t>, </a:t>
            </a:r>
            <a:r>
              <a:rPr lang="pl-PL" dirty="0"/>
              <a:t>jodły, sosny, czy modrzewie. Lasy </a:t>
            </a:r>
            <a:r>
              <a:rPr lang="pl-PL" b="1" dirty="0"/>
              <a:t>borealne, czyli kanadyjska tajga</a:t>
            </a:r>
            <a:r>
              <a:rPr lang="pl-PL" dirty="0"/>
              <a:t>, zajmują 82% wszystkich obszarów leśnych Kanady. Stanowią one niepowtarzalny ekosystem, który tworzy obszerny magazyn dla atmosferycznego węgla, którego las borealny jest w stanie zakumulować w ilości ponad 70 miliardów ton. Jeden hektar lasów borealnych jest w stanie związać prawie dwa razy więcej czystego chemicznie węgla niż hektar lasów tropikalnych</a:t>
            </a:r>
            <a:r>
              <a:rPr lang="pl-PL" dirty="0" smtClean="0"/>
              <a:t>.</a:t>
            </a:r>
          </a:p>
          <a:p>
            <a:r>
              <a:rPr lang="pl-PL" dirty="0"/>
              <a:t>Oprócz lasu borealnego na terenach Kanady występują również wilgotne lasy strefy umiarkowanej (nazywane też lasami deszczowymi lub wiecznie zielonymi lasami strefy umiarkowanej) Ponieważ klimat jest bardzo korzystny (stale wilgotny, z równomiernymi opadami w ciągu roku), drzewa w tych lasach są zielone przez cały rok i niektóre z nich osiągają olbrzymie rozmiary.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 descr="https://zasoby.ekologia.pl/art/22165/max/max_800px_Taiga_Landscape_in_Cana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1" y="1444177"/>
            <a:ext cx="4508500" cy="29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https://globalna.ceo.org.pl/sites/globalna.ceo.org.pl/files/czerwony_ced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1" y="4464707"/>
            <a:ext cx="3594100" cy="2393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47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11412" y="622300"/>
            <a:ext cx="8915400" cy="3777622"/>
          </a:xfrm>
        </p:spPr>
        <p:txBody>
          <a:bodyPr/>
          <a:lstStyle/>
          <a:p>
            <a:r>
              <a:rPr lang="pl-PL" dirty="0"/>
              <a:t>Na terenie Kanady odnajdziemy także duże obszary </a:t>
            </a:r>
            <a:r>
              <a:rPr lang="pl-PL" b="1" dirty="0"/>
              <a:t>łąk i pastwisk</a:t>
            </a:r>
            <a:r>
              <a:rPr lang="pl-PL" dirty="0"/>
              <a:t>. </a:t>
            </a:r>
            <a:r>
              <a:rPr lang="pl-PL" dirty="0" smtClean="0"/>
              <a:t>Ziemie </a:t>
            </a:r>
            <a:r>
              <a:rPr lang="pl-PL" dirty="0"/>
              <a:t>te zajmują zaledwie 10% powierzchni kraju i leżą głównie w południowych rejonach prowincji Alberta i </a:t>
            </a:r>
            <a:r>
              <a:rPr lang="pl-PL" dirty="0" err="1"/>
              <a:t>Saskatchwan</a:t>
            </a:r>
            <a:r>
              <a:rPr lang="pl-PL" dirty="0"/>
              <a:t>. Północny pas porastają wysokie trawy, a na południu dominuje niska roślinność trawiasta</a:t>
            </a:r>
            <a:r>
              <a:rPr lang="pl-PL" dirty="0" smtClean="0"/>
              <a:t>.</a:t>
            </a:r>
          </a:p>
          <a:p>
            <a:r>
              <a:rPr lang="pl-PL" dirty="0" smtClean="0"/>
              <a:t> </a:t>
            </a:r>
            <a:r>
              <a:rPr lang="pl-PL" dirty="0"/>
              <a:t>Kolejną strefą roślinności kanadyjskiej, stanowi strefa alpejska. Zaczyna się ona powyżej granicy </a:t>
            </a:r>
            <a:r>
              <a:rPr lang="pl-PL" dirty="0" smtClean="0"/>
              <a:t>lasu w górach. </a:t>
            </a:r>
          </a:p>
          <a:p>
            <a:r>
              <a:rPr lang="pl-PL" dirty="0" smtClean="0"/>
              <a:t>Nie należy jednak zapominać,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że głównym symbolem Kanady 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jest </a:t>
            </a:r>
            <a:r>
              <a:rPr lang="pl-PL" dirty="0"/>
              <a:t>klon</a:t>
            </a:r>
            <a:r>
              <a:rPr lang="pl-PL" dirty="0" smtClean="0"/>
              <a:t>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 descr="Znalezione obrazy dla zapytania: klon cukrowy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2" y="2511111"/>
            <a:ext cx="3633788" cy="4174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1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Zwierzęta Kanady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/>
          <a:stretch/>
        </p:blipFill>
        <p:spPr bwMode="auto">
          <a:xfrm>
            <a:off x="2832869" y="2305"/>
            <a:ext cx="2975901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Zwierzęta Kanad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" y="0"/>
            <a:ext cx="2810143" cy="349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Zwierzęta Kanad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" y="3473101"/>
            <a:ext cx="3077806" cy="338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Zwierzęta Kanad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368" y="0"/>
            <a:ext cx="3083852" cy="350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Zwierzęta Kanad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532" y="3476450"/>
            <a:ext cx="3089034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Zwierzęta Kanady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384" y="3485800"/>
            <a:ext cx="2936953" cy="338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Zwierzęta Kanady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337" y="3473101"/>
            <a:ext cx="3083852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Zwierzęta Kanady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b="1561"/>
          <a:stretch/>
        </p:blipFill>
        <p:spPr bwMode="auto">
          <a:xfrm>
            <a:off x="5808770" y="-5125"/>
            <a:ext cx="3269596" cy="348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ole tekstowe 12"/>
          <p:cNvSpPr txBox="1"/>
          <p:nvPr/>
        </p:nvSpPr>
        <p:spPr>
          <a:xfrm>
            <a:off x="525672" y="2305"/>
            <a:ext cx="2264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ZWIERZĘ NARODOWE</a:t>
            </a:r>
            <a:endParaRPr lang="pl-P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Rolnictwo i przemysł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55539" y="1459830"/>
            <a:ext cx="9199313" cy="5398169"/>
          </a:xfrm>
        </p:spPr>
        <p:txBody>
          <a:bodyPr/>
          <a:lstStyle/>
          <a:p>
            <a:r>
              <a:rPr lang="pl-PL" dirty="0" smtClean="0"/>
              <a:t>W Kanadzie około 7% stanowią obszary które wykorzystuje się rolniczo.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Niby </a:t>
            </a:r>
            <a:r>
              <a:rPr lang="pl-PL" dirty="0" smtClean="0"/>
              <a:t>mało a jednak powierzchnia jest 2 razy większa od powierzchni </a:t>
            </a:r>
            <a:r>
              <a:rPr lang="pl-PL" dirty="0" smtClean="0"/>
              <a:t>Polski</a:t>
            </a:r>
            <a:r>
              <a:rPr lang="pl-PL" dirty="0" smtClean="0"/>
              <a:t>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Uprawia </a:t>
            </a:r>
            <a:r>
              <a:rPr lang="pl-PL" dirty="0" smtClean="0"/>
              <a:t>się głównie pszenice, jęczmień, owies, ziemniaki, czy buraki cukrowe.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r>
              <a:rPr lang="pl-PL" dirty="0" smtClean="0"/>
              <a:t>Kanada ma bardzo dobrze rozwinięty przemysł wydobywczy. </a:t>
            </a:r>
            <a:r>
              <a:rPr lang="pl-PL" dirty="0"/>
              <a:t> </a:t>
            </a:r>
            <a:r>
              <a:rPr lang="pl-PL" dirty="0" smtClean="0"/>
              <a:t>                         W tym kraju występują złoża: ropy naftowej,                                                    złota, srebra, diamentów czy niklu.                                                                 Niestety czasami dochodzi do niszczenia                                                          wielu hektarów gleb.   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28" y="2407038"/>
            <a:ext cx="4905079" cy="159801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380" y="4694006"/>
            <a:ext cx="3898232" cy="19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Największe miasta Kanady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58189" y="1447799"/>
            <a:ext cx="9146423" cy="5674895"/>
          </a:xfrm>
        </p:spPr>
        <p:txBody>
          <a:bodyPr/>
          <a:lstStyle/>
          <a:p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Ottawa – stolica Kanady</a:t>
            </a:r>
          </a:p>
          <a:p>
            <a:pPr marL="0" indent="0">
              <a:buNone/>
            </a:pPr>
            <a:endParaRPr lang="pl-PL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				   </a:t>
            </a: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Kanał </a:t>
            </a:r>
            <a:r>
              <a:rPr lang="pl-PL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Rideau</a:t>
            </a:r>
            <a:endParaRPr lang="pl-PL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	</a:t>
            </a:r>
          </a:p>
          <a:p>
            <a:pPr marL="0" indent="0">
              <a:buNone/>
            </a:pPr>
            <a:endParaRPr lang="pl-PL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Główny budynek parlamentu kanadyjskiego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6" name="Obraz 5" descr="Znalezione obrazy dla zapytania: ottaw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38" y="2201425"/>
            <a:ext cx="4740442" cy="316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Znalezione obrazy dla zapytania: ottaw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65" y="3334636"/>
            <a:ext cx="4706770" cy="3123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4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Symbole narodowe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010487" y="1448972"/>
            <a:ext cx="8803614" cy="5345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Flaga							                         Herb       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                                                      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sz="1200" dirty="0" smtClean="0"/>
              <a:t>			Jednym z symboli Kanady jest liść klonu</a:t>
            </a:r>
            <a:endParaRPr lang="pl-PL" sz="1200" dirty="0"/>
          </a:p>
          <a:p>
            <a:pPr marL="0" indent="0">
              <a:buNone/>
            </a:pPr>
            <a:r>
              <a:rPr lang="pl-PL" dirty="0" smtClean="0"/>
              <a:t>												        </a:t>
            </a:r>
            <a:r>
              <a:rPr lang="pl-PL" sz="1200" dirty="0" smtClean="0"/>
              <a:t>Dewiza: „A </a:t>
            </a:r>
            <a:r>
              <a:rPr lang="pl-PL" sz="1200" dirty="0" err="1" smtClean="0"/>
              <a:t>mari</a:t>
            </a:r>
            <a:r>
              <a:rPr lang="pl-PL" sz="1200" dirty="0" smtClean="0"/>
              <a:t> </a:t>
            </a:r>
            <a:r>
              <a:rPr lang="pl-PL" sz="1200" dirty="0" err="1" smtClean="0"/>
              <a:t>usque</a:t>
            </a:r>
            <a:r>
              <a:rPr lang="pl-PL" sz="1200" dirty="0" smtClean="0"/>
              <a:t> ad mare” -</a:t>
            </a:r>
          </a:p>
          <a:p>
            <a:pPr marL="0" indent="0">
              <a:buNone/>
            </a:pPr>
            <a:r>
              <a:rPr lang="pl-PL" sz="1200" dirty="0"/>
              <a:t>	</a:t>
            </a:r>
            <a:r>
              <a:rPr lang="pl-PL" sz="1200" dirty="0" smtClean="0"/>
              <a:t>												          „</a:t>
            </a:r>
            <a:r>
              <a:rPr lang="pl-PL" sz="1200" i="1" dirty="0" smtClean="0"/>
              <a:t>Od morza do morza”</a:t>
            </a:r>
          </a:p>
          <a:p>
            <a:pPr marL="0" indent="0">
              <a:buNone/>
            </a:pPr>
            <a:r>
              <a:rPr lang="pl-PL" dirty="0" smtClean="0"/>
              <a:t>Hymn: „O Canada”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Nazwa "Kanada" wywodzi się z języka, jakim posługiwali się </a:t>
            </a:r>
            <a:r>
              <a:rPr lang="pl-PL" dirty="0" smtClean="0"/>
              <a:t>Indianie. </a:t>
            </a:r>
            <a:r>
              <a:rPr lang="pl-PL" dirty="0"/>
              <a:t>Pochodzi od słowa </a:t>
            </a:r>
            <a:r>
              <a:rPr lang="pl-PL" dirty="0" err="1"/>
              <a:t>canada</a:t>
            </a:r>
            <a:r>
              <a:rPr lang="pl-PL" dirty="0"/>
              <a:t> oznaczającego "wioska". 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767" y="1448972"/>
            <a:ext cx="3624776" cy="181238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914" y="416341"/>
            <a:ext cx="2421698" cy="3360105"/>
          </a:xfrm>
          <a:prstGeom prst="rect">
            <a:avLst/>
          </a:prstGeom>
        </p:spPr>
      </p:pic>
      <p:pic>
        <p:nvPicPr>
          <p:cNvPr id="7" name="kana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0698" y="4293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2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28812" y="0"/>
            <a:ext cx="8915400" cy="6858000"/>
          </a:xfrm>
        </p:spPr>
        <p:txBody>
          <a:bodyPr>
            <a:normAutofit/>
          </a:bodyPr>
          <a:lstStyle/>
          <a:p>
            <a:pPr lvl="0">
              <a:buClr>
                <a:srgbClr val="A53010"/>
              </a:buClr>
            </a:pPr>
            <a:r>
              <a:rPr lang="pl-PL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Quebec</a:t>
            </a:r>
          </a:p>
          <a:p>
            <a:pPr lvl="0">
              <a:buClr>
                <a:srgbClr val="A53010"/>
              </a:buClr>
            </a:pPr>
            <a:endParaRPr lang="pl-PL" sz="3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A53010"/>
              </a:buClr>
              <a:buNone/>
            </a:pPr>
            <a:r>
              <a:rPr lang="pl-PL" sz="1200" dirty="0"/>
              <a:t>Pont de </a:t>
            </a:r>
            <a:r>
              <a:rPr lang="pl-PL" sz="1200" dirty="0" err="1"/>
              <a:t>Québec</a:t>
            </a:r>
            <a:r>
              <a:rPr lang="pl-PL" sz="1200" dirty="0"/>
              <a:t> – </a:t>
            </a:r>
            <a:endParaRPr lang="pl-PL" sz="1200" dirty="0" smtClean="0"/>
          </a:p>
          <a:p>
            <a:pPr marL="0" indent="0">
              <a:buClr>
                <a:srgbClr val="A53010"/>
              </a:buClr>
              <a:buNone/>
            </a:pPr>
            <a:r>
              <a:rPr lang="pl-PL" sz="1200" dirty="0" smtClean="0"/>
              <a:t>najdłuższy </a:t>
            </a:r>
            <a:r>
              <a:rPr lang="pl-PL" sz="1200" dirty="0"/>
              <a:t>na świecie </a:t>
            </a:r>
            <a:endParaRPr lang="pl-PL" sz="1200" dirty="0" smtClean="0"/>
          </a:p>
          <a:p>
            <a:pPr marL="0" indent="0">
              <a:buClr>
                <a:srgbClr val="A53010"/>
              </a:buClr>
              <a:buNone/>
            </a:pPr>
            <a:r>
              <a:rPr lang="pl-PL" sz="1200" dirty="0" smtClean="0"/>
              <a:t>most </a:t>
            </a:r>
            <a:r>
              <a:rPr lang="pl-PL" sz="1200" dirty="0"/>
              <a:t>wspornikowy</a:t>
            </a:r>
            <a:r>
              <a:rPr lang="pl-PL" sz="1200" dirty="0" smtClean="0"/>
              <a:t>,</a:t>
            </a:r>
          </a:p>
          <a:p>
            <a:pPr marL="0" indent="0">
              <a:buClr>
                <a:srgbClr val="A53010"/>
              </a:buClr>
              <a:buNone/>
            </a:pPr>
            <a:r>
              <a:rPr lang="pl-PL" sz="1200" dirty="0" smtClean="0"/>
              <a:t> </a:t>
            </a:r>
            <a:r>
              <a:rPr lang="pl-PL" sz="1200" dirty="0"/>
              <a:t>liczący 549 </a:t>
            </a:r>
            <a:r>
              <a:rPr lang="pl-PL" sz="1200" dirty="0" smtClean="0"/>
              <a:t>metrów</a:t>
            </a:r>
          </a:p>
          <a:p>
            <a:pPr lvl="0">
              <a:buClr>
                <a:srgbClr val="A53010"/>
              </a:buClr>
            </a:pPr>
            <a:endParaRPr lang="pl-PL" sz="1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A53010"/>
              </a:buClr>
              <a:buNone/>
            </a:pPr>
            <a:r>
              <a:rPr lang="pl-PL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Panorama miasta</a:t>
            </a:r>
          </a:p>
          <a:p>
            <a:pPr lvl="0">
              <a:buClr>
                <a:srgbClr val="A53010"/>
              </a:buClr>
            </a:pPr>
            <a:endParaRPr lang="pl-PL" sz="3200" dirty="0" smtClean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Toronto</a:t>
            </a:r>
          </a:p>
          <a:p>
            <a:pPr lvl="0">
              <a:buClr>
                <a:srgbClr val="A53010"/>
              </a:buClr>
            </a:pPr>
            <a:endParaRPr lang="pl-PL" sz="3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A53010"/>
              </a:buClr>
              <a:buNone/>
            </a:pPr>
            <a:endParaRPr lang="pl-PL" sz="3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 descr="Znalezione obrazy dla zapytania: quebe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174" y="0"/>
            <a:ext cx="3419826" cy="227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https://upload.wikimedia.org/wikipedia/commons/thumb/c/c8/79_-_Qu%C3%A9bec_-_Juin_2009.jpg/1920px-79_-_Qu%C3%A9bec_-_Juin_20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2" y="2452914"/>
            <a:ext cx="5638878" cy="134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https://upload.wikimedia.org/wikipedia/commons/9/97/Quebec_Bridge_-_Pont_de_Qu%C3%A9be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19" y="0"/>
            <a:ext cx="3233901" cy="242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https://upload.wikimedia.org/wikipedia/commons/thumb/4/4c/Toronto_-_ON_-_Skyline_bei_Nacht.jpg/1280px-Toronto_-_ON_-_Skyline_bei_Nach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497" y="4332108"/>
            <a:ext cx="3059992" cy="214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https://upload.wikimedia.org/wikipedia/commons/thumb/c/ca/Toronto18947463.jpg/1280px-Toronto1894746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070" y="4332108"/>
            <a:ext cx="3033484" cy="214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Znalezione obrazy dla zapytania: ottaw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136" y="4332108"/>
            <a:ext cx="2867521" cy="2160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87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57331" y="333829"/>
            <a:ext cx="10038217" cy="6313714"/>
          </a:xfrm>
        </p:spPr>
        <p:txBody>
          <a:bodyPr/>
          <a:lstStyle/>
          <a:p>
            <a:r>
              <a:rPr lang="pl-PL" dirty="0" smtClean="0"/>
              <a:t>Vancouver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 smtClean="0"/>
              <a:t>Montreal</a:t>
            </a:r>
          </a:p>
          <a:p>
            <a:endParaRPr lang="pl-PL" dirty="0"/>
          </a:p>
        </p:txBody>
      </p:sp>
      <p:pic>
        <p:nvPicPr>
          <p:cNvPr id="4" name="Obraz 3" descr="Znalezione obrazy dla zapytania: vancuver canad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31" y="0"/>
            <a:ext cx="3463018" cy="234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Vancouv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280" y="0"/>
            <a:ext cx="3542719" cy="234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Znalezione obrazy dla zapytania: montrea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69" y="3490686"/>
            <a:ext cx="3302567" cy="247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Znalezione obrazy dla zapytania: montrea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343" y="3490686"/>
            <a:ext cx="3317016" cy="220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266" y="3140242"/>
            <a:ext cx="2914871" cy="255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29448" y="432520"/>
            <a:ext cx="8911687" cy="1280890"/>
          </a:xfrm>
        </p:spPr>
        <p:txBody>
          <a:bodyPr/>
          <a:lstStyle/>
          <a:p>
            <a:r>
              <a:rPr lang="pl-PL" dirty="0" smtClean="0"/>
              <a:t>Ciekawostki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51152" y="1072965"/>
            <a:ext cx="9609956" cy="5785035"/>
          </a:xfrm>
        </p:spPr>
        <p:txBody>
          <a:bodyPr>
            <a:normAutofit lnSpcReduction="10000"/>
          </a:bodyPr>
          <a:lstStyle/>
          <a:p>
            <a:r>
              <a:rPr lang="pl-PL" dirty="0"/>
              <a:t>W miejscowości </a:t>
            </a:r>
            <a:r>
              <a:rPr lang="pl-PL" dirty="0" err="1"/>
              <a:t>Churchil</a:t>
            </a:r>
            <a:r>
              <a:rPr lang="pl-PL" dirty="0"/>
              <a:t> mieszkańcy zostawiają otwarte samochody, aby ludzie mogli się schować przed niedźwiedziami polarnymi. Jeżeli niedźwiedź zaatakuje przechodnia może zostać aresztowany. </a:t>
            </a:r>
            <a:r>
              <a:rPr lang="pl-PL" dirty="0" smtClean="0"/>
              <a:t>Trafia </a:t>
            </a:r>
            <a:r>
              <a:rPr lang="pl-PL" dirty="0"/>
              <a:t>do więzienia i przebywa tam na chwilowej głodówce.  Podaje mu się tylko wodę, a potem się go wypuszcza.  </a:t>
            </a:r>
            <a:r>
              <a:rPr lang="pl-PL" dirty="0" smtClean="0"/>
              <a:t>      Ma </a:t>
            </a:r>
            <a:r>
              <a:rPr lang="pl-PL" dirty="0"/>
              <a:t>to służyć zniechęceniu niedźwiedzi do </a:t>
            </a:r>
            <a:r>
              <a:rPr lang="pl-PL" dirty="0" smtClean="0"/>
              <a:t>atakowania ludzi.</a:t>
            </a:r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 smtClean="0"/>
              <a:t>Kanadyjska Królewska Policja Konna</a:t>
            </a:r>
          </a:p>
          <a:p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 smtClean="0"/>
              <a:t>„Płynne złoto” –  tak nazywa się syrop                                                                         klonowy, popularny dodatek do ciast                                                                                    i innych deserów. 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 smtClean="0"/>
              <a:t>Wodospad Niagara -  najbardziej znany                                                           wodospad znajduje się na południu Kanady,                                                                                  </a:t>
            </a:r>
            <a:r>
              <a:rPr lang="pl-PL" dirty="0"/>
              <a:t>na granicy ze Stanami </a:t>
            </a:r>
            <a:r>
              <a:rPr lang="pl-PL" dirty="0" smtClean="0"/>
              <a:t>Zjednoczonymi</a:t>
            </a:r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 descr="Znalezione obrazy dla zapytania: kanadyjska konn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035" y="2552624"/>
            <a:ext cx="2918299" cy="154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Znalezione obrazy dla zapytania: kanadyjska konn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t="3487" r="9810" b="6128"/>
          <a:stretch/>
        </p:blipFill>
        <p:spPr bwMode="auto">
          <a:xfrm>
            <a:off x="9608010" y="2353855"/>
            <a:ext cx="1527421" cy="197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7" r="25260"/>
          <a:stretch/>
        </p:blipFill>
        <p:spPr>
          <a:xfrm>
            <a:off x="6470166" y="4104441"/>
            <a:ext cx="925799" cy="1394486"/>
          </a:xfrm>
          <a:prstGeom prst="rect">
            <a:avLst/>
          </a:prstGeom>
        </p:spPr>
      </p:pic>
      <p:pic>
        <p:nvPicPr>
          <p:cNvPr id="7" name="Obraz 6" descr="Znalezione obrazy dla zapytania: Niagar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235" y="4740686"/>
            <a:ext cx="3624197" cy="206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3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ŹRÓDŁA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20769" y="1399673"/>
            <a:ext cx="9562683" cy="5265822"/>
          </a:xfrm>
        </p:spPr>
        <p:txBody>
          <a:bodyPr>
            <a:normAutofit fontScale="77500" lnSpcReduction="20000"/>
          </a:bodyPr>
          <a:lstStyle/>
          <a:p>
            <a:endParaRPr lang="pl-PL" dirty="0" smtClean="0"/>
          </a:p>
          <a:p>
            <a:r>
              <a:rPr lang="pl-PL" u="sng" dirty="0">
                <a:solidFill>
                  <a:schemeClr val="tx1"/>
                </a:solidFill>
                <a:hlinkClick r:id="rId2"/>
              </a:rPr>
              <a:t>http://www.panstwa.com/kanada</a:t>
            </a:r>
            <a:r>
              <a:rPr lang="pl-PL" dirty="0">
                <a:solidFill>
                  <a:schemeClr val="tx1"/>
                </a:solidFill>
              </a:rPr>
              <a:t>.</a:t>
            </a:r>
          </a:p>
          <a:p>
            <a:r>
              <a:rPr lang="pl-PL" dirty="0" smtClean="0"/>
              <a:t>www.canadiansky.co.uk/british-columbia-holidays/vancouver-island/top-10-parks-in-vancouver-island</a:t>
            </a:r>
            <a:endParaRPr lang="pl-PL" dirty="0"/>
          </a:p>
          <a:p>
            <a:r>
              <a:rPr lang="pl-PL" dirty="0"/>
              <a:t>turystyka.wp.pl/wyspy-krolowej-charlotty-jedno-z-ostatnich-takich-miejsc-na-ziemi</a:t>
            </a:r>
          </a:p>
          <a:p>
            <a:r>
              <a:rPr lang="pl-PL" dirty="0"/>
              <a:t>outdoormagazyn.pl/2017/04/</a:t>
            </a:r>
            <a:r>
              <a:rPr lang="pl-PL" dirty="0" err="1"/>
              <a:t>gory</a:t>
            </a:r>
            <a:r>
              <a:rPr lang="pl-PL" dirty="0"/>
              <a:t>-skaliste-na-nartach</a:t>
            </a:r>
          </a:p>
          <a:p>
            <a:r>
              <a:rPr lang="pl-PL" dirty="0" smtClean="0"/>
              <a:t>freepik.com/</a:t>
            </a:r>
            <a:r>
              <a:rPr lang="pl-PL" dirty="0" err="1" smtClean="0"/>
              <a:t>darmowe-zdjecie-wektory</a:t>
            </a:r>
            <a:r>
              <a:rPr lang="pl-PL" dirty="0" smtClean="0"/>
              <a:t>/</a:t>
            </a:r>
            <a:r>
              <a:rPr lang="pl-PL" dirty="0" err="1" smtClean="0"/>
              <a:t>nowa-fundlandia-i-labrador</a:t>
            </a:r>
            <a:endParaRPr lang="pl-PL" dirty="0" smtClean="0"/>
          </a:p>
          <a:p>
            <a:r>
              <a:rPr lang="pl-PL" dirty="0"/>
              <a:t>idziemydalej.pl/nowa-szkocja-7-najwiekszych-atrakcji-prowincji/</a:t>
            </a:r>
          </a:p>
          <a:p>
            <a:r>
              <a:rPr lang="pl-PL" dirty="0"/>
              <a:t>www.fotokozia.pl/zdjecie/zatoka-sw-wawrzynca,27807.html</a:t>
            </a:r>
          </a:p>
          <a:p>
            <a:r>
              <a:rPr lang="pl-PL" dirty="0"/>
              <a:t>podroze.onet.pl/ciekawe/</a:t>
            </a:r>
            <a:r>
              <a:rPr lang="pl-PL" dirty="0" err="1"/>
              <a:t>kanada-nowa-fundlandia-pograza-sie-w-oceanie</a:t>
            </a:r>
            <a:r>
              <a:rPr lang="pl-PL" dirty="0"/>
              <a:t>/5894et3</a:t>
            </a:r>
          </a:p>
          <a:p>
            <a:r>
              <a:rPr lang="pl-PL" dirty="0"/>
              <a:t>temperaturamorza.pl/morza-i-rzeki/</a:t>
            </a:r>
            <a:r>
              <a:rPr lang="pl-PL" dirty="0" err="1"/>
              <a:t>hudsons-bay</a:t>
            </a:r>
            <a:endParaRPr lang="pl-PL" dirty="0"/>
          </a:p>
          <a:p>
            <a:r>
              <a:rPr lang="pl-PL" dirty="0"/>
              <a:t>ciekawe.org/2015/07/12/mount-asgard-na-wyspie-ziemia-baffina-druga-pod-wzgledem-wielkosci-wyspa-arktyki-po-grenlandii-podlega-kanadzie-foto-artur-stanisz</a:t>
            </a:r>
            <a:r>
              <a:rPr lang="pl-PL" dirty="0" smtClean="0"/>
              <a:t>/</a:t>
            </a:r>
          </a:p>
          <a:p>
            <a:r>
              <a:rPr lang="pl-PL" dirty="0"/>
              <a:t>http://zbiorniki-wodne.pl/wielkie-jezioro-niedzwiedzie/</a:t>
            </a:r>
          </a:p>
          <a:p>
            <a:r>
              <a:rPr lang="pl-PL" dirty="0"/>
              <a:t>globalna.ceo.org.pl/wiedza-o-</a:t>
            </a:r>
            <a:r>
              <a:rPr lang="pl-PL" dirty="0" err="1"/>
              <a:t>spoleczenstwie</a:t>
            </a:r>
            <a:r>
              <a:rPr lang="pl-PL" dirty="0"/>
              <a:t>-geografia-biologia/</a:t>
            </a:r>
            <a:r>
              <a:rPr lang="pl-PL" dirty="0" err="1"/>
              <a:t>artykuly</a:t>
            </a:r>
            <a:r>
              <a:rPr lang="pl-PL" dirty="0"/>
              <a:t>/</a:t>
            </a:r>
            <a:r>
              <a:rPr lang="pl-PL" dirty="0" err="1"/>
              <a:t>co-wiemy-czego-nie-o-kanadyjskich-lasach</a:t>
            </a:r>
            <a:endParaRPr lang="pl-PL" dirty="0"/>
          </a:p>
          <a:p>
            <a:r>
              <a:rPr lang="pl-PL" dirty="0"/>
              <a:t>kwejk.pl/</a:t>
            </a:r>
            <a:r>
              <a:rPr lang="pl-PL" dirty="0" err="1"/>
              <a:t>przegladaj</a:t>
            </a:r>
            <a:r>
              <a:rPr lang="pl-PL" dirty="0"/>
              <a:t>/2702555/0/</a:t>
            </a:r>
            <a:r>
              <a:rPr lang="pl-PL" dirty="0" err="1"/>
              <a:t>zwierzeta</a:t>
            </a:r>
            <a:r>
              <a:rPr lang="pl-PL" dirty="0"/>
              <a:t>-kanady</a:t>
            </a:r>
          </a:p>
          <a:p>
            <a:r>
              <a:rPr lang="pl-PL" dirty="0"/>
              <a:t>wikipedia.org/</a:t>
            </a:r>
            <a:r>
              <a:rPr lang="pl-PL" dirty="0" err="1"/>
              <a:t>wiki</a:t>
            </a:r>
            <a:r>
              <a:rPr lang="pl-PL" dirty="0"/>
              <a:t>/</a:t>
            </a:r>
            <a:r>
              <a:rPr lang="pl-PL" dirty="0" err="1"/>
              <a:t>Québec</a:t>
            </a:r>
            <a:endParaRPr lang="pl-PL" dirty="0"/>
          </a:p>
          <a:p>
            <a:r>
              <a:rPr lang="pl-PL" dirty="0" smtClean="0"/>
              <a:t>wikipedia.org/</a:t>
            </a:r>
            <a:r>
              <a:rPr lang="pl-PL" dirty="0" err="1" smtClean="0"/>
              <a:t>wiki</a:t>
            </a:r>
            <a:r>
              <a:rPr lang="pl-PL" dirty="0" smtClean="0"/>
              <a:t>/</a:t>
            </a:r>
            <a:r>
              <a:rPr lang="pl-PL" dirty="0" err="1" smtClean="0"/>
              <a:t>Wielkie_Jezioro_Niewolnicze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390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9212" y="1239253"/>
            <a:ext cx="8915400" cy="5522494"/>
          </a:xfrm>
        </p:spPr>
        <p:txBody>
          <a:bodyPr>
            <a:normAutofit/>
          </a:bodyPr>
          <a:lstStyle/>
          <a:p>
            <a:r>
              <a:rPr lang="pl-PL" dirty="0" smtClean="0"/>
              <a:t>Powierzchnia:  </a:t>
            </a:r>
            <a:r>
              <a:rPr lang="pl-PL" b="1" dirty="0" smtClean="0"/>
              <a:t> </a:t>
            </a:r>
            <a:r>
              <a:rPr lang="pl-PL" b="1" dirty="0"/>
              <a:t>976 140 km</a:t>
            </a:r>
            <a:r>
              <a:rPr lang="pl-PL" b="1" baseline="30000" dirty="0"/>
              <a:t>2 </a:t>
            </a:r>
            <a:r>
              <a:rPr lang="pl-PL" b="1" baseline="30000" dirty="0" smtClean="0"/>
              <a:t>- </a:t>
            </a:r>
            <a:r>
              <a:rPr lang="pl-PL" sz="1400" dirty="0"/>
              <a:t>d</a:t>
            </a:r>
            <a:r>
              <a:rPr lang="pl-PL" sz="1400" dirty="0" smtClean="0"/>
              <a:t>rugie (po Rosji)państwo </a:t>
            </a:r>
            <a:r>
              <a:rPr lang="pl-PL" sz="1400" dirty="0"/>
              <a:t>świata pod względem </a:t>
            </a:r>
            <a:r>
              <a:rPr lang="pl-PL" sz="1400" dirty="0" smtClean="0"/>
              <a:t>powierzchni</a:t>
            </a:r>
          </a:p>
          <a:p>
            <a:r>
              <a:rPr lang="pl-PL" dirty="0"/>
              <a:t>Liczba </a:t>
            </a:r>
            <a:r>
              <a:rPr lang="pl-PL" dirty="0" smtClean="0"/>
              <a:t>ludności: </a:t>
            </a:r>
            <a:r>
              <a:rPr lang="pl-PL" b="1" dirty="0" smtClean="0"/>
              <a:t>36.32 </a:t>
            </a:r>
            <a:r>
              <a:rPr lang="pl-PL" b="1" dirty="0"/>
              <a:t>815 </a:t>
            </a:r>
            <a:r>
              <a:rPr lang="pl-PL" b="1" dirty="0" smtClean="0"/>
              <a:t>000</a:t>
            </a:r>
          </a:p>
          <a:p>
            <a:r>
              <a:rPr lang="pl-PL" dirty="0" smtClean="0"/>
              <a:t>Gęstość zaludnienia: </a:t>
            </a:r>
            <a:r>
              <a:rPr lang="pl-PL" b="1" dirty="0" smtClean="0"/>
              <a:t>3,5 osób/km</a:t>
            </a:r>
            <a:r>
              <a:rPr lang="pl-PL" b="1" baseline="30000" dirty="0" smtClean="0"/>
              <a:t>2</a:t>
            </a:r>
          </a:p>
          <a:p>
            <a:r>
              <a:rPr lang="pl-PL" dirty="0"/>
              <a:t>PKB na osobę: </a:t>
            </a:r>
            <a:r>
              <a:rPr lang="pl-PL" b="1" dirty="0"/>
              <a:t>42158 USD</a:t>
            </a:r>
          </a:p>
          <a:p>
            <a:r>
              <a:rPr lang="pl-PL" dirty="0" smtClean="0"/>
              <a:t>Waluta</a:t>
            </a:r>
            <a:r>
              <a:rPr lang="pl-PL" dirty="0"/>
              <a:t>:</a:t>
            </a:r>
            <a:r>
              <a:rPr lang="pl-PL" b="1" dirty="0"/>
              <a:t> dolar kanadyjski</a:t>
            </a:r>
          </a:p>
          <a:p>
            <a:r>
              <a:rPr lang="pl-PL" dirty="0"/>
              <a:t>Stolica:</a:t>
            </a:r>
            <a:r>
              <a:rPr lang="pl-PL" b="1" dirty="0"/>
              <a:t> </a:t>
            </a:r>
            <a:r>
              <a:rPr lang="pl-PL" b="1" dirty="0" smtClean="0"/>
              <a:t>Ottawa</a:t>
            </a:r>
            <a:endParaRPr lang="pl-PL" dirty="0"/>
          </a:p>
          <a:p>
            <a:r>
              <a:rPr lang="pl-PL" dirty="0" smtClean="0"/>
              <a:t>języki urzędowe: </a:t>
            </a:r>
            <a:r>
              <a:rPr lang="pl-PL" b="1" dirty="0" smtClean="0"/>
              <a:t>angielski i francuski</a:t>
            </a:r>
          </a:p>
          <a:p>
            <a:r>
              <a:rPr lang="pl-PL" dirty="0" smtClean="0"/>
              <a:t>Dominująca religia: </a:t>
            </a:r>
            <a:r>
              <a:rPr lang="pl-PL" b="1" dirty="0" smtClean="0"/>
              <a:t>chrześcijaństwo</a:t>
            </a:r>
          </a:p>
          <a:p>
            <a:r>
              <a:rPr lang="pl-PL" dirty="0" smtClean="0"/>
              <a:t>Ustrój polityczny: </a:t>
            </a:r>
            <a:r>
              <a:rPr lang="pl-PL" b="1" dirty="0" smtClean="0"/>
              <a:t>monarchia konstytucyjna</a:t>
            </a:r>
          </a:p>
          <a:p>
            <a:r>
              <a:rPr lang="pl-PL" dirty="0" smtClean="0"/>
              <a:t>Głowa państwa: </a:t>
            </a:r>
            <a:r>
              <a:rPr lang="pl-PL" b="1" dirty="0" smtClean="0"/>
              <a:t>monarcha Elżbieta II</a:t>
            </a:r>
            <a:endParaRPr lang="pl-PL" dirty="0" smtClean="0"/>
          </a:p>
          <a:p>
            <a:r>
              <a:rPr lang="pl-PL" dirty="0" smtClean="0"/>
              <a:t>Szef rządu: </a:t>
            </a:r>
            <a:r>
              <a:rPr lang="pl-PL" b="1" dirty="0"/>
              <a:t>premier Justin </a:t>
            </a:r>
            <a:r>
              <a:rPr lang="pl-PL" b="1" dirty="0" smtClean="0"/>
              <a:t>Trudeau  </a:t>
            </a:r>
            <a:endParaRPr lang="pl-PL" b="1" dirty="0"/>
          </a:p>
          <a:p>
            <a:endParaRPr lang="pl-PL" sz="1400" b="1" dirty="0">
              <a:solidFill>
                <a:schemeClr val="tx1"/>
              </a:solidFill>
            </a:endParaRPr>
          </a:p>
          <a:p>
            <a:endParaRPr lang="pl-PL" sz="1400" dirty="0">
              <a:solidFill>
                <a:schemeClr val="tx1"/>
              </a:solidFill>
            </a:endParaRPr>
          </a:p>
          <a:p>
            <a:endParaRPr lang="pl-PL" dirty="0"/>
          </a:p>
        </p:txBody>
      </p:sp>
      <p:pic>
        <p:nvPicPr>
          <p:cNvPr id="9" name="Obraz 8" descr="Znalezione obrazy dla zapytania: Justin Trudeau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89" y="5413007"/>
            <a:ext cx="1184275" cy="134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Znalezione obrazy dla zapytania: elżbieta I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225" y="4526003"/>
            <a:ext cx="1703070" cy="1135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61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07794" y="893017"/>
            <a:ext cx="8915400" cy="3777622"/>
          </a:xfrm>
        </p:spPr>
        <p:txBody>
          <a:bodyPr/>
          <a:lstStyle/>
          <a:p>
            <a:r>
              <a:rPr lang="pl-PL" dirty="0" smtClean="0"/>
              <a:t>Najdłuższa rzeka</a:t>
            </a:r>
            <a:r>
              <a:rPr lang="pl-PL" dirty="0" smtClean="0"/>
              <a:t>: </a:t>
            </a:r>
            <a:r>
              <a:rPr lang="pl-PL" dirty="0" err="1" smtClean="0"/>
              <a:t>Mckenzi</a:t>
            </a:r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 smtClean="0"/>
              <a:t>Najwyższy szczyt: Mount Logan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50" y="3005827"/>
            <a:ext cx="5080411" cy="332962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91" y="281515"/>
            <a:ext cx="4131646" cy="309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2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Ludność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2887578" y="1470526"/>
            <a:ext cx="8494295" cy="5577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Oprócz przybyłych w celu kolonizacji kontynentu  </a:t>
            </a:r>
            <a:r>
              <a:rPr lang="pl-P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Europejczyków – głównie Brytyjczyków i Francuzów (których jest ponad 90%),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terenie  Kanady nadal żyją jej rdzenni </a:t>
            </a:r>
            <a:r>
              <a:rPr lang="pl-P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mieszkańcy: Indianie i </a:t>
            </a:r>
            <a:r>
              <a:rPr lang="pl-PL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Innuici</a:t>
            </a:r>
            <a:r>
              <a:rPr lang="pl-P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Kanada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jest krajem ogromnych kontrastów: z jednej strony jest championem praw </a:t>
            </a: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człowieka z dynamiczną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rozwijającą się gospodarką. Trzeba jednak pamiętać o bardzo trudnej sytuacji rdzennych mieszkańców, która wynika ze strukturalnego zaniedbania, które ciągnie się od początków kolonizacji tego państwa</a:t>
            </a: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Indianie								</a:t>
            </a:r>
            <a:r>
              <a:rPr lang="pl-PL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Innuici</a:t>
            </a: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(Eskimosi)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 descr="Znalezione obrazy dla zapytania: rdzenni mieszkańcy kanady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"/>
          <a:stretch/>
        </p:blipFill>
        <p:spPr bwMode="auto">
          <a:xfrm>
            <a:off x="2887578" y="3424585"/>
            <a:ext cx="4172722" cy="2747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Znalezione obrazy dla zapytania: rdzenni mieszkańcy kanady innuic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599" y="3424585"/>
            <a:ext cx="3937401" cy="2747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81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45369" y="535210"/>
            <a:ext cx="9938084" cy="79829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Położenie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2000" dirty="0" smtClean="0"/>
              <a:t>Państwo </a:t>
            </a:r>
            <a:r>
              <a:rPr lang="pl-PL" sz="2000" dirty="0"/>
              <a:t>położone w Ameryce </a:t>
            </a:r>
            <a:r>
              <a:rPr lang="pl-PL" sz="2000" dirty="0" smtClean="0"/>
              <a:t>Północnej.  </a:t>
            </a:r>
            <a:br>
              <a:rPr lang="pl-PL" sz="2000" dirty="0" smtClean="0"/>
            </a:br>
            <a:r>
              <a:rPr lang="pl-PL" sz="2000" dirty="0" smtClean="0"/>
              <a:t>Graniczy </a:t>
            </a:r>
            <a:r>
              <a:rPr lang="pl-PL" sz="2000" dirty="0"/>
              <a:t>ze Stanami Zjednoczonymi na południu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i </a:t>
            </a:r>
            <a:r>
              <a:rPr lang="pl-PL" sz="2000" dirty="0"/>
              <a:t>północnym zachodzie (Alaska). Kanada rozciąga się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od </a:t>
            </a:r>
            <a:r>
              <a:rPr lang="pl-PL" sz="2000" dirty="0"/>
              <a:t>Oceanu Atlantyckiego na wschodzie, do Oceanu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Spokojnego </a:t>
            </a:r>
            <a:r>
              <a:rPr lang="pl-PL" sz="2000" dirty="0"/>
              <a:t>na zachodzie, od północy graniczy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z </a:t>
            </a:r>
            <a:r>
              <a:rPr lang="pl-PL" sz="2000" dirty="0"/>
              <a:t>Oceanem Arktycznym</a:t>
            </a:r>
            <a:r>
              <a:rPr lang="pl-PL" sz="2000" dirty="0" smtClean="0"/>
              <a:t>.</a:t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/>
              <a:t>	</a:t>
            </a:r>
            <a:r>
              <a:rPr lang="pl-PL" sz="2000" dirty="0" smtClean="0"/>
              <a:t>								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Kanada </a:t>
            </a: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jest 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federacją dziesięciu prowincji i </a:t>
            </a: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trzech 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				terytoriów . </a:t>
            </a: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Prowincje to: 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Alberta, </a:t>
            </a: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Kolumbia Brytyjska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b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				Manitoba</a:t>
            </a: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Nowy Brunszwik, 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Nowa Fundlandia  </a:t>
            </a:r>
            <a:b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				i Labrador,</a:t>
            </a: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Nowa </a:t>
            </a: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Szkocja, Ontario, Wyspa 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Księcia</a:t>
            </a:r>
            <a:b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				Edwarda, Quebec </a:t>
            </a: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Saskatchewan. 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				Terytoria </a:t>
            </a: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pl-PL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Nunavut</a:t>
            </a: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Terytoria 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Północno-Zachodnie</a:t>
            </a:r>
            <a:b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pl-PL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				i </a:t>
            </a:r>
            <a:r>
              <a:rPr lang="pl-PL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Jukon.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672" y="0"/>
            <a:ext cx="3675327" cy="48006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9" y="3232055"/>
            <a:ext cx="3961369" cy="34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0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Klimat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95244" y="1264555"/>
            <a:ext cx="5877028" cy="5718517"/>
          </a:xfrm>
        </p:spPr>
        <p:txBody>
          <a:bodyPr>
            <a:noAutofit/>
          </a:bodyPr>
          <a:lstStyle/>
          <a:p>
            <a:r>
              <a:rPr lang="pl-PL" sz="1700" dirty="0"/>
              <a:t>Klimat w Kanadzie jest zróżnicowany i zależy od szerokości </a:t>
            </a:r>
            <a:r>
              <a:rPr lang="pl-PL" sz="1700" dirty="0" smtClean="0"/>
              <a:t>geograficznej i ukształtowania terenu. </a:t>
            </a:r>
            <a:r>
              <a:rPr lang="pl-PL" sz="1700" dirty="0"/>
              <a:t>Na północy Kanady występuje klimat subpolarny i polarny. W centrum kraju występuje klimat kontynentalny chłodny, a </a:t>
            </a:r>
            <a:r>
              <a:rPr lang="pl-PL" sz="1700" dirty="0" smtClean="0"/>
              <a:t>na </a:t>
            </a:r>
            <a:r>
              <a:rPr lang="pl-PL" sz="1700" dirty="0"/>
              <a:t>południu </a:t>
            </a:r>
            <a:r>
              <a:rPr lang="pl-PL" sz="1700" dirty="0" smtClean="0"/>
              <a:t>umiarkowany </a:t>
            </a:r>
            <a:r>
              <a:rPr lang="pl-PL" sz="1700" dirty="0"/>
              <a:t>ciepły. </a:t>
            </a:r>
            <a:r>
              <a:rPr lang="pl-PL" sz="1700" dirty="0" smtClean="0"/>
              <a:t>Bliżej wybrzeży jest klimat umiarkowany chłodny w odmianie morskiej. W </a:t>
            </a:r>
            <a:r>
              <a:rPr lang="pl-PL" sz="1700" dirty="0"/>
              <a:t>rejonie Gór Kordylierów spotkamy się z klimatem górskim. </a:t>
            </a:r>
            <a:endParaRPr lang="pl-PL" sz="1700" dirty="0" smtClean="0"/>
          </a:p>
          <a:p>
            <a:r>
              <a:rPr lang="pl-PL" sz="1700" dirty="0" smtClean="0"/>
              <a:t>Jednym </a:t>
            </a:r>
            <a:r>
              <a:rPr lang="pl-PL" sz="1700" dirty="0"/>
              <a:t>z ważniejszych czynników kształtujących klimat Kanady </a:t>
            </a:r>
            <a:r>
              <a:rPr lang="pl-PL" sz="1700" dirty="0" smtClean="0"/>
              <a:t>są prądy morskie. Zimny </a:t>
            </a:r>
            <a:r>
              <a:rPr lang="pl-PL" sz="1700" dirty="0"/>
              <a:t>Prąd </a:t>
            </a:r>
            <a:r>
              <a:rPr lang="pl-PL" sz="1700" dirty="0" smtClean="0"/>
              <a:t>Labradorski płynący z północy po wschodniej części kontynentu sprawia, że zimy są tam chłodniejsze. </a:t>
            </a:r>
            <a:r>
              <a:rPr lang="pl-PL" sz="1700" dirty="0"/>
              <a:t>C</a:t>
            </a:r>
            <a:r>
              <a:rPr lang="pl-PL" sz="1700" dirty="0" smtClean="0"/>
              <a:t>iepły </a:t>
            </a:r>
            <a:r>
              <a:rPr lang="pl-PL" sz="1700" dirty="0"/>
              <a:t>Prąd </a:t>
            </a:r>
            <a:r>
              <a:rPr lang="pl-PL" sz="1700" dirty="0" smtClean="0"/>
              <a:t>Północnopacyficzny i Prąd Alaski płynące z południa na zachodzie kraju powodują ogrzanie terenów nadbrzeżnych i zwiększenie opadów (najwyższe roczne sumy </a:t>
            </a:r>
            <a:r>
              <a:rPr lang="pl-PL" sz="1700" dirty="0"/>
              <a:t>opadów</a:t>
            </a:r>
            <a:r>
              <a:rPr lang="pl-PL" sz="1700" dirty="0" smtClean="0"/>
              <a:t>). </a:t>
            </a:r>
            <a:r>
              <a:rPr lang="pl-PL" sz="1700" dirty="0"/>
              <a:t>Największe opady występują w Kordylierach. Ich roczna suma wynosi około 6000mm. </a:t>
            </a:r>
            <a:r>
              <a:rPr lang="pl-PL" sz="1700" dirty="0" smtClean="0"/>
              <a:t>Zimy są tu łagodne.</a:t>
            </a:r>
          </a:p>
        </p:txBody>
      </p:sp>
      <p:pic>
        <p:nvPicPr>
          <p:cNvPr id="4" name="Obraz 3" descr="Znalezione obrazy dla zapytania: klimat kanad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272" y="1"/>
            <a:ext cx="4596062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82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Cyrkulacja powietrza</a:t>
            </a:r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2592925" y="2057400"/>
            <a:ext cx="8494712" cy="4533900"/>
          </a:xfrm>
        </p:spPr>
        <p:txBody>
          <a:bodyPr/>
          <a:lstStyle/>
          <a:p>
            <a:r>
              <a:rPr lang="pl-PL" dirty="0"/>
              <a:t>Między północną, a południową częścią kraju występuje bardzo duża rozpiętość temperatur. Tak więc na północy Kanady średnia temperatura lipca wynosi -5 C, a na południu 21 C. W styczniu natomiast temperatury wahają się od -35 C na północy kraju do 1-4 C na </a:t>
            </a:r>
            <a:r>
              <a:rPr lang="pl-PL" dirty="0" smtClean="0"/>
              <a:t>południowym zachodzie.</a:t>
            </a:r>
          </a:p>
          <a:p>
            <a:r>
              <a:rPr lang="pl-PL" dirty="0" smtClean="0"/>
              <a:t>Zimą nad Kanadą tworzy się wyż, który powoduje długie utrzymywanie się mroźnego powietrza arktycznego, przemieszczającego się na południe w kierunku niżów.  Zimy w centrum są więc mroźne i śnieżne.</a:t>
            </a:r>
          </a:p>
          <a:p>
            <a:r>
              <a:rPr lang="pl-PL" dirty="0" smtClean="0"/>
              <a:t>Latem nad Kanadą rozpościera się niż, do którego napływa gorące powietrze z wyżów znajdujących się na południu kontynentu. Lata są więc upalne i często dochodzi do pożarów.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6742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92925" y="157397"/>
            <a:ext cx="8911687" cy="1280890"/>
          </a:xfrm>
        </p:spPr>
        <p:txBody>
          <a:bodyPr/>
          <a:lstStyle/>
          <a:p>
            <a:r>
              <a:rPr lang="pl-PL" dirty="0" smtClean="0"/>
              <a:t>Ukształtowanie powierzchni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92925" y="964368"/>
            <a:ext cx="9399206" cy="5893632"/>
          </a:xfrm>
        </p:spPr>
        <p:txBody>
          <a:bodyPr>
            <a:noAutofit/>
          </a:bodyPr>
          <a:lstStyle/>
          <a:p>
            <a:r>
              <a:rPr lang="pl-PL" sz="1700" dirty="0" smtClean="0"/>
              <a:t>Ukształtowanie powierzchni Kanady, które ma układ południkowy, również wpływa na jej klimat.  Wzdłuż wybrzeży zachodnich rozciągają się Góry Skaliste</a:t>
            </a:r>
            <a:r>
              <a:rPr lang="pl-PL" sz="1700" dirty="0"/>
              <a:t> </a:t>
            </a:r>
            <a:r>
              <a:rPr lang="pl-PL" sz="1700" dirty="0" smtClean="0"/>
              <a:t>będące częścią pasma Kordylierów.</a:t>
            </a:r>
          </a:p>
          <a:p>
            <a:pPr marL="0" indent="0">
              <a:buNone/>
            </a:pPr>
            <a:r>
              <a:rPr lang="pl-PL" sz="1700" dirty="0"/>
              <a:t> </a:t>
            </a:r>
            <a:r>
              <a:rPr lang="pl-PL" sz="1700" dirty="0" smtClean="0"/>
              <a:t>    W największym mieście </a:t>
            </a:r>
            <a:r>
              <a:rPr lang="pl-PL" sz="1700" dirty="0" err="1" smtClean="0"/>
              <a:t>Calgarry</a:t>
            </a:r>
            <a:r>
              <a:rPr lang="pl-PL" sz="1700" dirty="0"/>
              <a:t>, </a:t>
            </a:r>
            <a:r>
              <a:rPr lang="pl-PL" sz="1700" dirty="0" smtClean="0"/>
              <a:t>w </a:t>
            </a:r>
            <a:r>
              <a:rPr lang="pl-PL" sz="1700" dirty="0"/>
              <a:t>roku </a:t>
            </a:r>
            <a:r>
              <a:rPr lang="pl-PL" sz="1700" dirty="0" smtClean="0"/>
              <a:t>1988                                                                         </a:t>
            </a:r>
            <a:r>
              <a:rPr lang="pl-PL" sz="1700" dirty="0"/>
              <a:t> </a:t>
            </a:r>
            <a:r>
              <a:rPr lang="pl-PL" sz="1700" dirty="0" smtClean="0"/>
              <a:t> odbyły </a:t>
            </a:r>
            <a:r>
              <a:rPr lang="pl-PL" sz="1700" dirty="0"/>
              <a:t>się zimowe igrzyska olimpijskie</a:t>
            </a:r>
            <a:endParaRPr lang="pl-PL" sz="1700" dirty="0" smtClean="0"/>
          </a:p>
          <a:p>
            <a:endParaRPr lang="pl-PL" sz="1700" dirty="0" smtClean="0"/>
          </a:p>
          <a:p>
            <a:endParaRPr lang="pl-PL" sz="1700" dirty="0"/>
          </a:p>
          <a:p>
            <a:endParaRPr lang="pl-PL" sz="1700" dirty="0" smtClean="0"/>
          </a:p>
          <a:p>
            <a:endParaRPr lang="pl-PL" sz="1700" dirty="0" smtClean="0"/>
          </a:p>
          <a:p>
            <a:pPr marL="0" indent="0">
              <a:buNone/>
            </a:pPr>
            <a:endParaRPr lang="pl-PL" sz="1700" dirty="0" smtClean="0"/>
          </a:p>
          <a:p>
            <a:r>
              <a:rPr lang="pl-PL" sz="1700" dirty="0" smtClean="0"/>
              <a:t>Na wschód, w centralnej części znajdują się obszary </a:t>
            </a:r>
          </a:p>
          <a:p>
            <a:pPr marL="0" indent="0">
              <a:buNone/>
            </a:pPr>
            <a:r>
              <a:rPr lang="pl-PL" sz="1700" dirty="0" smtClean="0"/>
              <a:t>wyżynne. Ich południową część stanowi preria – </a:t>
            </a:r>
          </a:p>
          <a:p>
            <a:pPr marL="0" indent="0">
              <a:buNone/>
            </a:pPr>
            <a:r>
              <a:rPr lang="pl-PL" sz="1700" dirty="0" smtClean="0"/>
              <a:t>tereny porośnięte roślinnością trawiastą.</a:t>
            </a:r>
          </a:p>
          <a:p>
            <a:endParaRPr lang="pl-PL" sz="1700" dirty="0"/>
          </a:p>
          <a:p>
            <a:pPr marL="0" indent="0">
              <a:buNone/>
            </a:pPr>
            <a:endParaRPr lang="pl-PL" sz="1700" dirty="0" smtClean="0"/>
          </a:p>
          <a:p>
            <a:r>
              <a:rPr lang="pl-PL" sz="1700" dirty="0" smtClean="0"/>
              <a:t>Tereny nizinne znajdują się nad Oceanem Atlantyckim i wokół Zatoki Hudsona.</a:t>
            </a:r>
          </a:p>
        </p:txBody>
      </p:sp>
      <p:pic>
        <p:nvPicPr>
          <p:cNvPr id="4" name="Obraz 3" descr="Moraine Lak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851" y="1635096"/>
            <a:ext cx="3860279" cy="289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Góry Skaliste na nartach – relacja Natalii Tomasia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97" y="2490423"/>
            <a:ext cx="4501946" cy="19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" t="36639" r="3381" b="4673"/>
          <a:stretch/>
        </p:blipFill>
        <p:spPr>
          <a:xfrm>
            <a:off x="8439461" y="4728659"/>
            <a:ext cx="3552669" cy="16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ug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1905</TotalTime>
  <Words>1032</Words>
  <Application>Microsoft Office PowerPoint</Application>
  <PresentationFormat>Panoramiczny</PresentationFormat>
  <Paragraphs>187</Paragraphs>
  <Slides>23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Wingdings 3</vt:lpstr>
      <vt:lpstr>Smuga</vt:lpstr>
      <vt:lpstr>Kanada              środowisko przyrodnicze,  a rozwój rolnictwa</vt:lpstr>
      <vt:lpstr>Symbole narodowe</vt:lpstr>
      <vt:lpstr>Dane</vt:lpstr>
      <vt:lpstr>Prezentacja programu PowerPoint</vt:lpstr>
      <vt:lpstr>Ludność</vt:lpstr>
      <vt:lpstr>Położenie  Państwo położone w Ameryce Północnej.   Graniczy ze Stanami Zjednoczonymi na południu  i północnym zachodzie (Alaska). Kanada rozciąga się  od Oceanu Atlantyckiego na wschodzie, do Oceanu  Spokojnego na zachodzie, od północy graniczy  z Oceanem Arktycznym.                 Kanada jest federacją dziesięciu prowincji i trzech           terytoriów . Prowincje to: Alberta, Kolumbia Brytyjska,          Manitoba, Nowy Brunszwik, Nowa Fundlandia            i Labrador, Nowa Szkocja, Ontario, Wyspa Księcia          Edwarda, Quebec i Saskatchewan.           Terytoria to Nunavut, Terytoria Północno-Zachodnie          i Jukon. </vt:lpstr>
      <vt:lpstr>Klimat </vt:lpstr>
      <vt:lpstr>Cyrkulacja powietrza</vt:lpstr>
      <vt:lpstr>Ukształtowanie powierzchni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Fauna i flora Kanady</vt:lpstr>
      <vt:lpstr>Prezentacja programu PowerPoint</vt:lpstr>
      <vt:lpstr>Prezentacja programu PowerPoint</vt:lpstr>
      <vt:lpstr>Rolnictwo i przemysł</vt:lpstr>
      <vt:lpstr>Największe miasta Kanady</vt:lpstr>
      <vt:lpstr>Prezentacja programu PowerPoint</vt:lpstr>
      <vt:lpstr>Prezentacja programu PowerPoint</vt:lpstr>
      <vt:lpstr>Ciekawostki</vt:lpstr>
      <vt:lpstr>ŹRÓDŁA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Kanada – środowisko przyrodnicze, a rozwój rolnictwa</dc:title>
  <dc:creator>Kinga Szewczyk</dc:creator>
  <cp:lastModifiedBy>MS</cp:lastModifiedBy>
  <cp:revision>94</cp:revision>
  <dcterms:created xsi:type="dcterms:W3CDTF">2020-03-08T11:27:40Z</dcterms:created>
  <dcterms:modified xsi:type="dcterms:W3CDTF">2020-03-30T18:06:44Z</dcterms:modified>
</cp:coreProperties>
</file>